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62" r:id="rId2"/>
    <p:sldId id="265" r:id="rId3"/>
    <p:sldId id="266" r:id="rId4"/>
    <p:sldId id="267" r:id="rId5"/>
    <p:sldId id="269" r:id="rId6"/>
    <p:sldId id="270" r:id="rId7"/>
    <p:sldId id="268" r:id="rId8"/>
    <p:sldId id="273" r:id="rId9"/>
    <p:sldId id="271" r:id="rId10"/>
    <p:sldId id="272" r:id="rId11"/>
    <p:sldId id="278" r:id="rId12"/>
    <p:sldId id="282" r:id="rId13"/>
    <p:sldId id="279" r:id="rId14"/>
    <p:sldId id="280" r:id="rId15"/>
    <p:sldId id="274" r:id="rId16"/>
    <p:sldId id="275" r:id="rId17"/>
    <p:sldId id="276" r:id="rId18"/>
    <p:sldId id="283" r:id="rId19"/>
    <p:sldId id="284" r:id="rId20"/>
    <p:sldId id="281" r:id="rId21"/>
    <p:sldId id="277" r:id="rId22"/>
  </p:sldIdLst>
  <p:sldSz cx="9144000" cy="6858000" type="screen4x3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3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2" autoAdjust="0"/>
    <p:restoredTop sz="94758" autoAdjust="0"/>
  </p:normalViewPr>
  <p:slideViewPr>
    <p:cSldViewPr>
      <p:cViewPr varScale="1">
        <p:scale>
          <a:sx n="111" d="100"/>
          <a:sy n="111" d="100"/>
        </p:scale>
        <p:origin x="-161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4441287B-55FB-42EE-8C9B-16F26F7F68D9}" type="datetimeFigureOut">
              <a:rPr lang="ru-RU" smtClean="0"/>
              <a:pPr/>
              <a:t>19.01.2021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9800" y="750888"/>
            <a:ext cx="500856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817" y="4759643"/>
            <a:ext cx="5510530" cy="4509135"/>
          </a:xfrm>
          <a:prstGeom prst="rect">
            <a:avLst/>
          </a:prstGeom>
        </p:spPr>
        <p:txBody>
          <a:bodyPr vert="horz" lIns="96616" tIns="48308" rIns="96616" bIns="48308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1698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A9174E9E-B49C-4857-B3F9-BC4850D1705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692691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174E9E-B49C-4857-B3F9-BC4850D1705A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45670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19.01.2021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19.01.2021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19.01.2021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19.01.2021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19.01.2021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19.01.2021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19.01.2021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19.01.2021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19.01.2021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19.01.2021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19.01.2021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19.01.2021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19.01.2021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19.01.2021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19.01.2021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5B7319-8752-43DC-9251-6FF6EC4E5500}" type="datetimeFigureOut">
              <a:rPr lang="ru-RU" smtClean="0"/>
              <a:pPr/>
              <a:t>19.01.2021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2" r:id="rId3"/>
    <p:sldLayoutId id="2147483663" r:id="rId4"/>
    <p:sldLayoutId id="2147483650" r:id="rId5"/>
    <p:sldLayoutId id="2147483661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718356"/>
            <a:ext cx="7704856" cy="5590964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sz="4400" b="1" dirty="0" smtClean="0">
                <a:solidFill>
                  <a:srgbClr val="FF0000"/>
                </a:solidFill>
              </a:rPr>
              <a:t>    </a:t>
            </a:r>
            <a:r>
              <a:rPr lang="ru-RU" sz="4000" b="1" dirty="0" smtClean="0">
                <a:solidFill>
                  <a:srgbClr val="FF0000"/>
                </a:solidFill>
              </a:rPr>
              <a:t>ДЕТСКИЕ МУЗЫКАЛЬНЫЕ ИНСТРУМЕНТЫ</a:t>
            </a:r>
          </a:p>
          <a:p>
            <a:pPr marL="0" indent="0" algn="ctr">
              <a:buNone/>
            </a:pPr>
            <a:endParaRPr lang="ru-RU" sz="4000" b="1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ru-RU" sz="40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ru-RU" sz="4000" b="1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ru-RU" sz="40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ru-RU" sz="40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ru-RU" sz="4000" b="1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ru-RU" sz="26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ru-RU" sz="2600" b="1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ru-RU" sz="2600" b="1" dirty="0" smtClean="0">
                <a:solidFill>
                  <a:srgbClr val="FF0000"/>
                </a:solidFill>
              </a:rPr>
              <a:t>                                            </a:t>
            </a:r>
            <a:endParaRPr lang="ru-RU" sz="2600" b="1" dirty="0">
              <a:solidFill>
                <a:srgbClr val="FF0000"/>
              </a:solidFill>
            </a:endParaRPr>
          </a:p>
        </p:txBody>
      </p:sp>
      <p:pic>
        <p:nvPicPr>
          <p:cNvPr id="22530" name="Picture 2" descr="https://ds04.infourok.ru/uploads/ex/017a/000076a9-8c856574/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67544" y="5661248"/>
            <a:ext cx="3744416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Шестопалова Е.Н.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27584" y="548680"/>
            <a:ext cx="7344816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МДОУ </a:t>
            </a:r>
            <a:r>
              <a:rPr lang="ru-RU" sz="2400" b="1" dirty="0" err="1" smtClean="0">
                <a:solidFill>
                  <a:srgbClr val="7030A0"/>
                </a:solidFill>
              </a:rPr>
              <a:t>д</a:t>
            </a:r>
            <a:r>
              <a:rPr lang="ru-RU" sz="2400" b="1" dirty="0" smtClean="0">
                <a:solidFill>
                  <a:srgbClr val="7030A0"/>
                </a:solidFill>
              </a:rPr>
              <a:t>/с № 28 </a:t>
            </a:r>
            <a:r>
              <a:rPr lang="ru-RU" sz="2400" b="1" dirty="0" err="1" smtClean="0">
                <a:solidFill>
                  <a:srgbClr val="7030A0"/>
                </a:solidFill>
              </a:rPr>
              <a:t>общеразвивающего</a:t>
            </a:r>
            <a:r>
              <a:rPr lang="ru-RU" sz="2400" b="1" dirty="0" smtClean="0">
                <a:solidFill>
                  <a:srgbClr val="7030A0"/>
                </a:solidFill>
              </a:rPr>
              <a:t> вида</a:t>
            </a:r>
            <a:endParaRPr lang="ru-RU" sz="24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16632"/>
            <a:ext cx="6984776" cy="151216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dirty="0" smtClean="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/>
            </a:r>
            <a:br>
              <a:rPr lang="ru-RU" sz="4400" dirty="0" smtClean="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ru-RU" sz="4400" dirty="0" smtClean="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/>
            </a:r>
            <a:br>
              <a:rPr lang="ru-RU" sz="4400" dirty="0" smtClean="0">
                <a:solidFill>
                  <a:srgbClr val="FF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ru-RU" sz="4400" dirty="0" smtClean="0">
                <a:solidFill>
                  <a:srgbClr val="FF0000"/>
                </a:solidFill>
                <a:latin typeface="+mn-lt"/>
                <a:ea typeface="+mn-ea"/>
                <a:cs typeface="Arial" panose="020B0604020202020204" pitchFamily="34" charset="0"/>
              </a:rPr>
              <a:t>ударно-клавишные</a:t>
            </a:r>
            <a:br>
              <a:rPr lang="ru-RU" sz="4400" dirty="0" smtClean="0">
                <a:solidFill>
                  <a:srgbClr val="FF0000"/>
                </a:solidFill>
                <a:latin typeface="+mn-lt"/>
                <a:ea typeface="+mn-ea"/>
                <a:cs typeface="Arial" panose="020B0604020202020204" pitchFamily="34" charset="0"/>
              </a:rPr>
            </a:br>
            <a:r>
              <a:rPr lang="ru-RU" sz="2700" dirty="0" smtClean="0">
                <a:solidFill>
                  <a:srgbClr val="7030A0"/>
                </a:solidFill>
                <a:latin typeface="+mn-lt"/>
              </a:rPr>
              <a:t>РОЯЛЬ</a:t>
            </a:r>
            <a:endParaRPr lang="ru-RU" sz="2700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403648" y="1282813"/>
            <a:ext cx="2520280" cy="4569371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rgbClr val="000000"/>
                </a:solidFill>
              </a:rPr>
              <a:t>Я стою на трёх ногах, Ноги в чёрных сапогах. Зубы белые, педаль. Как зовут меня? 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211960" y="2690336"/>
            <a:ext cx="352839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690336"/>
            <a:ext cx="4896544" cy="35010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213975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31840" y="332656"/>
            <a:ext cx="3008313" cy="792088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latin typeface="+mn-lt"/>
              </a:rPr>
              <a:t>ПИАНИНО</a:t>
            </a:r>
            <a:endParaRPr lang="ru-RU" sz="24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87624" y="1124744"/>
            <a:ext cx="3816424" cy="5001419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Arial"/>
              </a:rPr>
              <a:t>До, ре, ми, фа, соль, ля, си.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>
                <a:latin typeface="Arial"/>
              </a:rPr>
              <a:t>Сколько клавиш посмотри: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>
                <a:latin typeface="Arial"/>
              </a:rPr>
              <a:t>Черные и белые – 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>
                <a:latin typeface="Arial"/>
              </a:rPr>
              <a:t>По ним пальцы бегают.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>
                <a:latin typeface="Arial"/>
              </a:rPr>
              <a:t>Клавишный мой инструмент.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>      </a:t>
            </a:r>
            <a:r>
              <a:rPr lang="ru-RU" sz="2400" b="1" dirty="0" smtClean="0">
                <a:latin typeface="Arial"/>
              </a:rPr>
              <a:t>Пианино</a:t>
            </a:r>
            <a:r>
              <a:rPr lang="ru-RU" sz="2400" dirty="0">
                <a:latin typeface="Arial"/>
              </a:rPr>
              <a:t> </a:t>
            </a:r>
            <a:r>
              <a:rPr lang="ru-RU" sz="2400" dirty="0" smtClean="0">
                <a:latin typeface="Arial"/>
              </a:rPr>
              <a:t>лучше нет</a:t>
            </a:r>
            <a:r>
              <a:rPr lang="ru-RU" sz="2400" dirty="0">
                <a:latin typeface="Arial"/>
              </a:rPr>
              <a:t>! </a:t>
            </a:r>
            <a:endParaRPr lang="ru-RU" sz="2400" dirty="0"/>
          </a:p>
        </p:txBody>
      </p:sp>
      <p:pic>
        <p:nvPicPr>
          <p:cNvPr id="614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844824"/>
            <a:ext cx="3960440" cy="396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2439018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147248" cy="923702"/>
          </a:xfrm>
        </p:spPr>
        <p:txBody>
          <a:bodyPr/>
          <a:lstStyle/>
          <a:p>
            <a:pPr algn="ctr"/>
            <a:r>
              <a:rPr lang="ru-RU" b="0" dirty="0" smtClean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ru-RU" sz="4400" dirty="0" err="1">
                <a:solidFill>
                  <a:srgbClr val="FF0000"/>
                </a:solidFill>
                <a:latin typeface="+mn-lt"/>
                <a:ea typeface="+mn-ea"/>
                <a:cs typeface="Arial" panose="020B0604020202020204" pitchFamily="34" charset="0"/>
              </a:rPr>
              <a:t>клавишно</a:t>
            </a:r>
            <a:r>
              <a:rPr lang="ru-RU" sz="4400" dirty="0">
                <a:solidFill>
                  <a:srgbClr val="FF0000"/>
                </a:solidFill>
                <a:latin typeface="+mn-lt"/>
                <a:ea typeface="+mn-ea"/>
                <a:cs typeface="Arial" panose="020B0604020202020204" pitchFamily="34" charset="0"/>
              </a:rPr>
              <a:t> – </a:t>
            </a:r>
            <a:r>
              <a:rPr lang="ru-RU" sz="4400" dirty="0" smtClean="0">
                <a:solidFill>
                  <a:srgbClr val="FF0000"/>
                </a:solidFill>
                <a:latin typeface="+mn-lt"/>
                <a:ea typeface="+mn-ea"/>
                <a:cs typeface="Arial" panose="020B0604020202020204" pitchFamily="34" charset="0"/>
              </a:rPr>
              <a:t>язычковые</a:t>
            </a:r>
            <a:endParaRPr lang="ru-RU" sz="44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 descr="https://fs00.infourok.ru/images/doc/170/195235/640/img13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1196752"/>
            <a:ext cx="7931224" cy="551723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5534443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91264" cy="779686"/>
          </a:xfrm>
        </p:spPr>
        <p:txBody>
          <a:bodyPr/>
          <a:lstStyle/>
          <a:p>
            <a:pPr algn="ctr"/>
            <a:r>
              <a:rPr lang="ru-RU" sz="4400" dirty="0">
                <a:solidFill>
                  <a:srgbClr val="FF0000"/>
                </a:solidFill>
                <a:latin typeface="Times New Roman"/>
              </a:rPr>
              <a:t>ударные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 descr="https://fs00.infourok.ru/images/doc/170/195235/640/img4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110198"/>
            <a:ext cx="7416824" cy="57199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083853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 descr="https://fs00.infourok.ru/images/doc/170/195235/640/img7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60648"/>
            <a:ext cx="6995120" cy="615200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Объект 4" descr="https://fs00.infourok.ru/images/doc/170/195235/640/img7.jpg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60104" y="413048"/>
            <a:ext cx="6995120" cy="61520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4873372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273050"/>
            <a:ext cx="7488832" cy="851694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rgbClr val="FF0000"/>
                </a:solidFill>
                <a:latin typeface="+mn-lt"/>
              </a:rPr>
              <a:t>ударные</a:t>
            </a:r>
            <a:endParaRPr lang="ru-RU" sz="44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403648" y="1052736"/>
            <a:ext cx="3744416" cy="5073427"/>
          </a:xfrm>
        </p:spPr>
        <p:txBody>
          <a:bodyPr>
            <a:normAutofit fontScale="25000" lnSpcReduction="20000"/>
          </a:bodyPr>
          <a:lstStyle/>
          <a:p>
            <a:endParaRPr lang="ru-RU" sz="3200" dirty="0" smtClean="0"/>
          </a:p>
          <a:p>
            <a:r>
              <a:rPr lang="ru-RU" sz="8000" b="1" dirty="0" smtClean="0">
                <a:solidFill>
                  <a:srgbClr val="7030A0"/>
                </a:solidFill>
              </a:rPr>
              <a:t>Ложки</a:t>
            </a:r>
            <a:r>
              <a:rPr lang="ru-RU" sz="8000" dirty="0" smtClean="0"/>
              <a:t> </a:t>
            </a:r>
            <a:r>
              <a:rPr lang="ru-RU" sz="8000" dirty="0"/>
              <a:t>– ударный инструмент, представляющий собой </a:t>
            </a:r>
            <a:r>
              <a:rPr lang="ru-RU" sz="8000" dirty="0" smtClean="0"/>
              <a:t>деревянные ложки</a:t>
            </a:r>
            <a:r>
              <a:rPr lang="ru-RU" sz="8000" dirty="0"/>
              <a:t>, к рукоятке которой привязывали бубенчики В игровой комплект ложек могут входить 2, 3 или 4 ложки среднего размера и одна большой величины. От того, что размеры разные, возникает впечатление чередования звуков по высоте.</a:t>
            </a:r>
            <a:endParaRPr lang="ru-RU" sz="8000" dirty="0" smtClean="0"/>
          </a:p>
          <a:p>
            <a:endParaRPr lang="ru-RU" sz="6200" dirty="0"/>
          </a:p>
          <a:p>
            <a:pPr algn="r"/>
            <a:r>
              <a:rPr lang="ru-RU" sz="8000" dirty="0" smtClean="0"/>
              <a:t>За </a:t>
            </a:r>
            <a:r>
              <a:rPr lang="ru-RU" sz="8000" dirty="0"/>
              <a:t>обедом суп едят,</a:t>
            </a:r>
          </a:p>
          <a:p>
            <a:pPr algn="r"/>
            <a:r>
              <a:rPr lang="ru-RU" sz="8000" dirty="0"/>
              <a:t>К вечеру «заговорят»</a:t>
            </a:r>
          </a:p>
          <a:p>
            <a:pPr algn="r"/>
            <a:r>
              <a:rPr lang="ru-RU" sz="8000" dirty="0"/>
              <a:t>Деревянные девчонки,</a:t>
            </a:r>
          </a:p>
          <a:p>
            <a:pPr algn="r"/>
            <a:r>
              <a:rPr lang="ru-RU" sz="8000" dirty="0"/>
              <a:t>Музыкальные сестренки.</a:t>
            </a:r>
          </a:p>
          <a:p>
            <a:pPr algn="r"/>
            <a:r>
              <a:rPr lang="ru-RU" sz="8000" dirty="0"/>
              <a:t>Поиграй и ты немножко</a:t>
            </a:r>
          </a:p>
          <a:p>
            <a:pPr algn="r"/>
            <a:r>
              <a:rPr lang="ru-RU" sz="8000" dirty="0"/>
              <a:t>На красивых ярких... </a:t>
            </a:r>
          </a:p>
          <a:p>
            <a:pPr algn="r"/>
            <a:r>
              <a:rPr lang="ru-RU" sz="8000" dirty="0"/>
              <a:t>(Ложках)</a:t>
            </a:r>
          </a:p>
          <a:p>
            <a:endParaRPr lang="ru-RU" sz="80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507505" y="2197351"/>
            <a:ext cx="4896203" cy="3039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784241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5050904" cy="707678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+mn-lt"/>
              </a:rPr>
              <a:t>                   БУБЕН</a:t>
            </a:r>
            <a:endParaRPr lang="ru-RU" sz="2400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123728" y="980728"/>
            <a:ext cx="3960440" cy="5145435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Бубен </a:t>
            </a:r>
            <a:r>
              <a:rPr lang="ru-RU" sz="2000" dirty="0"/>
              <a:t>- один из ударных инструментов, пришедший в симфонический оркестр в XIX веке, бубен был известен еще в странах </a:t>
            </a:r>
            <a:r>
              <a:rPr lang="ru-RU" sz="2000" dirty="0" smtClean="0"/>
              <a:t>Древнего </a:t>
            </a:r>
            <a:r>
              <a:rPr lang="ru-RU" sz="2000" dirty="0"/>
              <a:t>Востока. Бубен – музыкальный ударный инструмент в виде деревянного обруча, с натянутой на одной стороне кожаной мембраной. В прорезях обруча парами прикрепляются тонкие пластинки, на них подвешиваются бубенчики. На нем играют, встряхивая его в воздухе, ударяя по его коже ладонью</a:t>
            </a: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212566" y="2091012"/>
            <a:ext cx="4351604" cy="2851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664728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273050"/>
            <a:ext cx="3168352" cy="635670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+mn-lt"/>
              </a:rPr>
              <a:t>ТРЕЩОТКА</a:t>
            </a:r>
            <a:endParaRPr lang="ru-RU" sz="2400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547664" y="980728"/>
            <a:ext cx="2952328" cy="5145435"/>
          </a:xfrm>
        </p:spPr>
        <p:txBody>
          <a:bodyPr>
            <a:normAutofit lnSpcReduction="10000"/>
          </a:bodyPr>
          <a:lstStyle/>
          <a:p>
            <a:r>
              <a:rPr lang="ru-RU" sz="2000" dirty="0"/>
              <a:t>Трещотки – ударный музыкальный инструмент, заменяющий хлопки в ладоши. Письменных свидетельств упоминания в древней Руси этого инструмента нет. При археологических раскопках в Новгороде в 1992 году были найдены две дощечки, которые, по предположению В. И. </a:t>
            </a:r>
            <a:r>
              <a:rPr lang="ru-RU" sz="2000" dirty="0" err="1"/>
              <a:t>Поведкина</a:t>
            </a:r>
            <a:r>
              <a:rPr lang="ru-RU" sz="2000" dirty="0"/>
              <a:t>, входили в комплект древних новгородских трещоток в ХII веке</a:t>
            </a:r>
            <a:r>
              <a:rPr lang="ru-RU" dirty="0"/>
              <a:t>.</a:t>
            </a: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55976" y="476672"/>
            <a:ext cx="4427984" cy="317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861048"/>
            <a:ext cx="2304256" cy="215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688562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003232" cy="779686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latin typeface="+mn-lt"/>
              </a:rPr>
              <a:t>МАРАКАСЫ</a:t>
            </a:r>
            <a:endParaRPr lang="ru-RU" sz="24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59632" y="1124744"/>
            <a:ext cx="2880320" cy="5001419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Arial"/>
              </a:rPr>
              <a:t>Он </a:t>
            </a:r>
            <a:r>
              <a:rPr lang="ru-RU" sz="2400" dirty="0" smtClean="0">
                <a:latin typeface="Arial"/>
              </a:rPr>
              <a:t>похож </a:t>
            </a:r>
            <a:r>
              <a:rPr lang="ru-RU" sz="2400" dirty="0">
                <a:latin typeface="Arial"/>
              </a:rPr>
              <a:t>на погремушку,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>
                <a:latin typeface="Arial"/>
              </a:rPr>
              <a:t>Только это не игрушка! 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>
                <a:latin typeface="Arial"/>
              </a:rPr>
              <a:t>(Маракас)</a:t>
            </a:r>
            <a:endParaRPr lang="ru-RU" sz="24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75050" y="1282700"/>
            <a:ext cx="5111750" cy="3833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58645333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4978896" cy="779686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latin typeface="+mn-lt"/>
              </a:rPr>
              <a:t>ТРЕУГОЛЬНИК</a:t>
            </a:r>
            <a:endParaRPr lang="ru-RU" sz="24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547664" y="1052736"/>
            <a:ext cx="3600400" cy="5073427"/>
          </a:xfrm>
        </p:spPr>
        <p:txBody>
          <a:bodyPr>
            <a:normAutofit/>
          </a:bodyPr>
          <a:lstStyle/>
          <a:p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самый сказочный момент  вступит этот инструмент.</a:t>
            </a:r>
          </a:p>
          <a:p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 совсем не каждый знает, что в оркестре он играет!</a:t>
            </a:r>
          </a:p>
          <a:p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Тихо, нежно зазвенит, будто всё посеребрит.</a:t>
            </a:r>
          </a:p>
          <a:p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затем умолкнет скоро по сигналу дирижёра.</a:t>
            </a:r>
          </a:p>
          <a:p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Знает это каждый школьник. </a:t>
            </a:r>
            <a:endParaRPr lang="ru-RU" sz="20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Что                                         такое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...                                   </a:t>
            </a:r>
            <a:endParaRPr lang="ru-RU" sz="20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(Треугольник)</a:t>
            </a:r>
          </a:p>
          <a:p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62974" y="3068960"/>
            <a:ext cx="3466728" cy="3466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76672"/>
            <a:ext cx="3821410" cy="2422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8416" y="629072"/>
            <a:ext cx="3821410" cy="2422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7941757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699792" y="620688"/>
            <a:ext cx="6192688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latin typeface="Helvetica"/>
                <a:ea typeface="Times New Roman"/>
              </a:rPr>
              <a:t>Классификация детских  </a:t>
            </a:r>
            <a:r>
              <a:rPr lang="ru-RU" sz="2800" dirty="0">
                <a:solidFill>
                  <a:srgbClr val="FF0000"/>
                </a:solidFill>
                <a:latin typeface="Helvetica"/>
                <a:ea typeface="Times New Roman"/>
              </a:rPr>
              <a:t>музыкальных </a:t>
            </a:r>
            <a:r>
              <a:rPr lang="ru-RU" sz="2800" dirty="0" smtClean="0">
                <a:solidFill>
                  <a:srgbClr val="FF0000"/>
                </a:solidFill>
                <a:latin typeface="Helvetica"/>
                <a:ea typeface="Times New Roman"/>
              </a:rPr>
              <a:t> инструментов</a:t>
            </a:r>
          </a:p>
          <a:p>
            <a:pPr algn="ctr"/>
            <a:r>
              <a:rPr lang="ru-RU" sz="2800" dirty="0" smtClean="0">
                <a:solidFill>
                  <a:srgbClr val="FF0000"/>
                </a:solidFill>
                <a:latin typeface="Helvetica"/>
                <a:ea typeface="Times New Roman"/>
              </a:rPr>
              <a:t> </a:t>
            </a:r>
            <a:r>
              <a:rPr lang="ru-RU" sz="2800" dirty="0">
                <a:solidFill>
                  <a:srgbClr val="FF0000"/>
                </a:solidFill>
                <a:latin typeface="Helvetica"/>
                <a:ea typeface="Times New Roman"/>
              </a:rPr>
              <a:t>Н.А. Ветлугиной </a:t>
            </a:r>
            <a:endParaRPr lang="ru-RU" sz="2800" dirty="0" smtClean="0">
              <a:solidFill>
                <a:srgbClr val="FF0000"/>
              </a:solidFill>
              <a:latin typeface="Helvetica"/>
              <a:ea typeface="Times New Roman"/>
            </a:endParaRPr>
          </a:p>
          <a:p>
            <a:r>
              <a:rPr lang="ru-RU" sz="2000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1</a:t>
            </a:r>
            <a:r>
              <a:rPr lang="ru-RU" sz="20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. </a:t>
            </a:r>
            <a:r>
              <a:rPr lang="ru-RU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Группа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с</a:t>
            </a:r>
            <a:r>
              <a:rPr lang="ru-RU" sz="2000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трунных: балалайка, гусли, домра. </a:t>
            </a:r>
            <a:endParaRPr lang="ru-RU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dirty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2. </a:t>
            </a:r>
            <a:r>
              <a:rPr lang="ru-RU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Группа</a:t>
            </a:r>
            <a:r>
              <a:rPr lang="ru-RU" sz="2000" dirty="0" smtClean="0"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духовых: саксофон, мелодика, флейта, кларнет. </a:t>
            </a:r>
            <a:endParaRPr lang="ru-RU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. Группа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ударно-клавишных: пианино, рояль.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4. Группа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клавишно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язычковых: баян, аккордеон, гармоника.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. Группа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ударных,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имеющих звукоряд: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ксилофон, металлофон.</a:t>
            </a:r>
          </a:p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5. Группа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ударных, не имеющих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звукоряд: барабан, бубен, тарелки, кастаньеты, маракасы, трещотки, треугольник, бубенцы. </a:t>
            </a:r>
            <a:endParaRPr lang="ru-RU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 smtClean="0"/>
          </a:p>
        </p:txBody>
      </p:sp>
    </p:spTree>
    <p:extLst>
      <p:ext uri="{BB962C8B-B14F-4D97-AF65-F5344CB8AC3E}">
        <p14:creationId xmlns:p14="http://schemas.microsoft.com/office/powerpoint/2010/main" xmlns="" val="3532058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 descr="https://fs00.infourok.ru/images/doc/170/195235/img11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5736" y="548680"/>
            <a:ext cx="6563072" cy="51165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20880754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76672"/>
            <a:ext cx="786956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 СПАСИБО ЗА ВНИМАНИЕ !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5124" name="Picture 4" descr="http://lenagold.narod.ru/fon/clipart/k/kol/kolokol4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055344"/>
            <a:ext cx="6192688" cy="3643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92939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3576" y="260648"/>
            <a:ext cx="7400850" cy="70767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+mn-lt"/>
              </a:rPr>
              <a:t/>
            </a:r>
            <a:br>
              <a:rPr lang="ru-RU" sz="2400" dirty="0" smtClean="0">
                <a:solidFill>
                  <a:srgbClr val="7030A0"/>
                </a:solidFill>
                <a:latin typeface="+mn-lt"/>
              </a:rPr>
            </a:br>
            <a:r>
              <a:rPr lang="ru-RU" sz="2400" dirty="0" smtClean="0">
                <a:solidFill>
                  <a:srgbClr val="7030A0"/>
                </a:solidFill>
                <a:latin typeface="+mn-lt"/>
              </a:rPr>
              <a:t>                                                             </a:t>
            </a:r>
            <a:br>
              <a:rPr lang="ru-RU" sz="2400" dirty="0" smtClean="0">
                <a:solidFill>
                  <a:srgbClr val="7030A0"/>
                </a:solidFill>
                <a:latin typeface="+mn-lt"/>
              </a:rPr>
            </a:br>
            <a:r>
              <a:rPr lang="ru-RU" sz="4400" dirty="0" smtClean="0">
                <a:solidFill>
                  <a:srgbClr val="FF0000"/>
                </a:solidFill>
                <a:latin typeface="Times New Roman"/>
              </a:rPr>
              <a:t>струнные</a:t>
            </a:r>
            <a:br>
              <a:rPr lang="ru-RU" sz="4400" dirty="0" smtClean="0">
                <a:solidFill>
                  <a:srgbClr val="FF0000"/>
                </a:solidFill>
                <a:latin typeface="Times New Roman"/>
              </a:rPr>
            </a:br>
            <a:r>
              <a:rPr lang="ru-RU" sz="2400" dirty="0" smtClean="0">
                <a:solidFill>
                  <a:srgbClr val="7030A0"/>
                </a:solidFill>
                <a:latin typeface="+mn-lt"/>
              </a:rPr>
              <a:t>ДОМБРА</a:t>
            </a:r>
            <a:endParaRPr lang="ru-RU" sz="2400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59632" y="980729"/>
            <a:ext cx="3600400" cy="5213554"/>
          </a:xfrm>
        </p:spPr>
        <p:txBody>
          <a:bodyPr>
            <a:normAutofit/>
          </a:bodyPr>
          <a:lstStyle/>
          <a:p>
            <a:r>
              <a:rPr lang="ru-RU" sz="2000" dirty="0" smtClean="0"/>
              <a:t>Термин </a:t>
            </a:r>
            <a:r>
              <a:rPr lang="ru-RU" sz="2000" dirty="0"/>
              <a:t>“домбра” тюркского происхождения. Предком домры явился египетский инструмент “</a:t>
            </a:r>
            <a:r>
              <a:rPr lang="ru-RU" sz="2000" dirty="0" err="1"/>
              <a:t>пандура</a:t>
            </a:r>
            <a:r>
              <a:rPr lang="ru-RU" sz="2000" dirty="0"/>
              <a:t>”, проникший к нам через Персию, торговавшей с Закавказьем.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080" y="836712"/>
            <a:ext cx="2808312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030412"/>
            <a:ext cx="2720330" cy="2189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699792" y="2828836"/>
            <a:ext cx="2952328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загадка</a:t>
            </a:r>
            <a:endParaRPr lang="ru-RU" sz="2000" b="1" dirty="0">
              <a:solidFill>
                <a:srgbClr val="FF0000"/>
              </a:solidFill>
            </a:endParaRPr>
          </a:p>
          <a:p>
            <a:r>
              <a:rPr lang="ru-RU" sz="2000" dirty="0" smtClean="0"/>
              <a:t>Играет</a:t>
            </a:r>
            <a:r>
              <a:rPr lang="ru-RU" sz="2000" dirty="0"/>
              <a:t>, а не гитара.</a:t>
            </a:r>
          </a:p>
          <a:p>
            <a:r>
              <a:rPr lang="ru-RU" sz="2000" dirty="0"/>
              <a:t>Деревянная, а не скрипка.</a:t>
            </a:r>
          </a:p>
          <a:p>
            <a:r>
              <a:rPr lang="ru-RU" sz="2000" dirty="0"/>
              <a:t>Круглая, а не барабан.</a:t>
            </a:r>
          </a:p>
          <a:p>
            <a:r>
              <a:rPr lang="ru-RU" sz="2000" dirty="0"/>
              <a:t>Три струны, а не балалайка.</a:t>
            </a:r>
          </a:p>
        </p:txBody>
      </p:sp>
    </p:spTree>
    <p:extLst>
      <p:ext uri="{BB962C8B-B14F-4D97-AF65-F5344CB8AC3E}">
        <p14:creationId xmlns:p14="http://schemas.microsoft.com/office/powerpoint/2010/main" xmlns="" val="3327900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+mn-lt"/>
              </a:rPr>
              <a:t>струнные</a:t>
            </a:r>
            <a:endParaRPr lang="ru-RU" b="1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484784"/>
            <a:ext cx="3554276" cy="1579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Объект 5" descr="http://www.folkmusic.ru/images/gusli4.jpg"/>
          <p:cNvPicPr>
            <a:picLocks noGrp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356992"/>
            <a:ext cx="3429000" cy="24384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1907704" y="1340768"/>
            <a:ext cx="3096344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ГУСЛИ</a:t>
            </a:r>
          </a:p>
          <a:p>
            <a:pPr algn="ctr"/>
            <a:r>
              <a:rPr lang="ru-RU" sz="2400" dirty="0" smtClean="0"/>
              <a:t>На </a:t>
            </a:r>
            <a:r>
              <a:rPr lang="ru-RU" sz="2400" dirty="0"/>
              <a:t>чём в гостях, вдали от дома,</a:t>
            </a:r>
          </a:p>
          <a:p>
            <a:pPr algn="ctr"/>
            <a:r>
              <a:rPr lang="ru-RU" sz="2400" dirty="0"/>
              <a:t>Играл Садко царю морскому?</a:t>
            </a:r>
          </a:p>
          <a:p>
            <a:pPr algn="ctr"/>
            <a:r>
              <a:rPr lang="ru-RU" sz="2400" dirty="0"/>
              <a:t>Тот музыкальный инструмент</a:t>
            </a:r>
          </a:p>
          <a:p>
            <a:pPr algn="ctr"/>
            <a:r>
              <a:rPr lang="ru-RU" sz="2400" dirty="0"/>
              <a:t>Сломал он, улучив момент.</a:t>
            </a:r>
          </a:p>
          <a:p>
            <a:pPr algn="r"/>
            <a:r>
              <a:rPr lang="ru-RU" sz="2400" dirty="0"/>
              <a:t>(Гусли.)</a:t>
            </a:r>
          </a:p>
        </p:txBody>
      </p:sp>
    </p:spTree>
    <p:extLst>
      <p:ext uri="{BB962C8B-B14F-4D97-AF65-F5344CB8AC3E}">
        <p14:creationId xmlns:p14="http://schemas.microsoft.com/office/powerpoint/2010/main" xmlns="" val="1656787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548680"/>
            <a:ext cx="3240360" cy="648072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+mn-lt"/>
              </a:rPr>
              <a:t>БАЛАЛАЙКА</a:t>
            </a:r>
            <a:endParaRPr lang="ru-RU" sz="2400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87624" y="1268760"/>
            <a:ext cx="3816424" cy="4857403"/>
          </a:xfrm>
        </p:spPr>
        <p:txBody>
          <a:bodyPr>
            <a:normAutofit/>
          </a:bodyPr>
          <a:lstStyle/>
          <a:p>
            <a:pPr algn="ctr"/>
            <a:r>
              <a:rPr lang="ru-RU" sz="2400" dirty="0"/>
              <a:t>Впервые название “балалайка” встречается в письменных памятниках времен Петра Великого. В 1715 г., при праздновании устроенной по приказу царя шуточной свадьбы в числе инструментов упоминается и балалайка</a:t>
            </a:r>
            <a:r>
              <a:rPr lang="ru-RU" sz="2000" dirty="0"/>
              <a:t>.</a:t>
            </a: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032" y="620688"/>
            <a:ext cx="3622476" cy="36224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860032" y="2828836"/>
            <a:ext cx="3240360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r>
              <a:rPr lang="ru-RU" sz="2000" dirty="0" smtClean="0"/>
              <a:t>У </a:t>
            </a:r>
            <a:r>
              <a:rPr lang="ru-RU" sz="2000" dirty="0"/>
              <a:t>неё есть три струны ,</a:t>
            </a:r>
          </a:p>
          <a:p>
            <a:r>
              <a:rPr lang="ru-RU" sz="2000" dirty="0"/>
              <a:t>Их рукой щипать должны,</a:t>
            </a:r>
          </a:p>
          <a:p>
            <a:r>
              <a:rPr lang="ru-RU" sz="2000" dirty="0"/>
              <a:t>Можно под неё  плясать</a:t>
            </a:r>
          </a:p>
          <a:p>
            <a:r>
              <a:rPr lang="ru-RU" sz="2000" dirty="0"/>
              <a:t>И по-русски приседать. (Балалайка).</a:t>
            </a:r>
          </a:p>
        </p:txBody>
      </p:sp>
    </p:spTree>
    <p:extLst>
      <p:ext uri="{BB962C8B-B14F-4D97-AF65-F5344CB8AC3E}">
        <p14:creationId xmlns:p14="http://schemas.microsoft.com/office/powerpoint/2010/main" xmlns="" val="3104588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144463"/>
            <a:ext cx="7787208" cy="1197199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rgbClr val="FF0000"/>
                </a:solidFill>
                <a:latin typeface="+mn-lt"/>
              </a:rPr>
              <a:t>            духовые</a:t>
            </a:r>
            <a:endParaRPr lang="ru-RU" sz="44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31640" y="1196752"/>
            <a:ext cx="4217966" cy="4929411"/>
          </a:xfrm>
        </p:spPr>
        <p:txBody>
          <a:bodyPr/>
          <a:lstStyle/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5" name="AutoShape 4" descr="Картинки по запросу картинки рожок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139952" y="2934729"/>
            <a:ext cx="3366120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r>
              <a:rPr lang="ru-RU" sz="2000" dirty="0" smtClean="0"/>
              <a:t>Вышел </a:t>
            </a:r>
            <a:r>
              <a:rPr lang="ru-RU" sz="2000" dirty="0"/>
              <a:t>в поле пастушок,</a:t>
            </a:r>
          </a:p>
          <a:p>
            <a:r>
              <a:rPr lang="ru-RU" sz="2000" dirty="0"/>
              <a:t>Заиграл его... </a:t>
            </a:r>
            <a:endParaRPr lang="ru-RU" sz="2000" dirty="0" smtClean="0"/>
          </a:p>
          <a:p>
            <a:r>
              <a:rPr lang="ru-RU" sz="2000" dirty="0"/>
              <a:t> </a:t>
            </a:r>
            <a:r>
              <a:rPr lang="ru-RU" sz="2000" dirty="0" smtClean="0"/>
              <a:t>                         (</a:t>
            </a:r>
            <a:r>
              <a:rPr lang="ru-RU" sz="2000" dirty="0"/>
              <a:t>Рожок)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052736"/>
            <a:ext cx="6817221" cy="5112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328972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273050"/>
            <a:ext cx="7416824" cy="99571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latin typeface="+mn-lt"/>
              </a:rPr>
              <a:t/>
            </a:r>
            <a:br>
              <a:rPr lang="ru-RU" sz="2400" dirty="0" smtClean="0">
                <a:solidFill>
                  <a:srgbClr val="FF0000"/>
                </a:solidFill>
                <a:latin typeface="+mn-lt"/>
              </a:rPr>
            </a:br>
            <a:r>
              <a:rPr lang="ru-RU" sz="4400" dirty="0">
                <a:solidFill>
                  <a:srgbClr val="FF0000"/>
                </a:solidFill>
                <a:latin typeface="Times New Roman"/>
              </a:rPr>
              <a:t> </a:t>
            </a:r>
            <a:r>
              <a:rPr lang="ru-RU" sz="4400" dirty="0" smtClean="0">
                <a:solidFill>
                  <a:srgbClr val="FF0000"/>
                </a:solidFill>
                <a:latin typeface="Times New Roman"/>
              </a:rPr>
              <a:t>духовые</a:t>
            </a:r>
            <a:r>
              <a:rPr lang="ru-RU" sz="2400" dirty="0" smtClean="0">
                <a:solidFill>
                  <a:srgbClr val="FF0000"/>
                </a:solidFill>
                <a:latin typeface="+mn-lt"/>
              </a:rPr>
              <a:t/>
            </a:r>
            <a:br>
              <a:rPr lang="ru-RU" sz="2400" dirty="0" smtClean="0">
                <a:solidFill>
                  <a:srgbClr val="FF0000"/>
                </a:solidFill>
                <a:latin typeface="+mn-lt"/>
              </a:rPr>
            </a:br>
            <a:r>
              <a:rPr lang="ru-RU" sz="2400" dirty="0" smtClean="0">
                <a:solidFill>
                  <a:srgbClr val="FF0000"/>
                </a:solidFill>
                <a:latin typeface="+mn-lt"/>
              </a:rPr>
              <a:t>САКСАФОН</a:t>
            </a:r>
            <a:endParaRPr lang="ru-RU" sz="24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31640" y="1124744"/>
            <a:ext cx="3240360" cy="4986431"/>
          </a:xfrm>
        </p:spPr>
        <p:txBody>
          <a:bodyPr>
            <a:normAutofit/>
          </a:bodyPr>
          <a:lstStyle/>
          <a:p>
            <a:r>
              <a:rPr lang="ru-RU" sz="2000" dirty="0" smtClean="0"/>
              <a:t> </a:t>
            </a:r>
            <a:endParaRPr lang="ru-RU" sz="20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628800"/>
            <a:ext cx="4460758" cy="3980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547664" y="1124744"/>
            <a:ext cx="252028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Georgia"/>
              </a:rPr>
              <a:t>Как </a:t>
            </a:r>
            <a:r>
              <a:rPr lang="ru-RU" sz="2400" dirty="0">
                <a:latin typeface="Georgia"/>
              </a:rPr>
              <a:t>узнать, где саксофон? –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>
                <a:latin typeface="Georgia"/>
              </a:rPr>
              <a:t>Посмотреть, где спрятан слон: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>
                <a:latin typeface="Georgia"/>
              </a:rPr>
              <a:t>Будто хобот он изогнут...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>
                <a:latin typeface="Georgia"/>
              </a:rPr>
              <a:t>Только кончик – граммофон!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2379154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73050"/>
            <a:ext cx="2736304" cy="779686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latin typeface="+mn-lt"/>
              </a:rPr>
              <a:t>МЕЛОДИКА</a:t>
            </a:r>
            <a:endParaRPr lang="ru-RU" sz="2400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59632" y="1124744"/>
            <a:ext cx="2880320" cy="5001419"/>
          </a:xfrm>
        </p:spPr>
        <p:txBody>
          <a:bodyPr>
            <a:normAutofit/>
          </a:bodyPr>
          <a:lstStyle/>
          <a:p>
            <a:r>
              <a:rPr lang="ru-RU" sz="2000" dirty="0" smtClean="0"/>
              <a:t>.</a:t>
            </a:r>
            <a:endParaRPr lang="ru-RU" sz="20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49675" y="818356"/>
            <a:ext cx="4762500" cy="476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175317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73050"/>
            <a:ext cx="3456384" cy="923702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latin typeface="+mn-lt"/>
              </a:rPr>
              <a:t>              ФЛЕЙТА</a:t>
            </a:r>
            <a:endParaRPr lang="ru-RU" sz="24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63688" y="1435100"/>
            <a:ext cx="3168352" cy="4691063"/>
          </a:xfrm>
        </p:spPr>
        <p:txBody>
          <a:bodyPr>
            <a:normAutofit/>
          </a:bodyPr>
          <a:lstStyle/>
          <a:p>
            <a:pPr algn="ctr"/>
            <a:r>
              <a:rPr lang="ru-RU" sz="2400" dirty="0">
                <a:latin typeface="Georgia"/>
              </a:rPr>
              <a:t>Чудесная трубочка,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>
                <a:latin typeface="Georgia"/>
              </a:rPr>
              <a:t>Не простая дудочка,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>
                <a:latin typeface="Georgia"/>
              </a:rPr>
              <a:t>Бывает золотой, фарфоровой, костяной,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>
                <a:latin typeface="Georgia"/>
              </a:rPr>
              <a:t>Изумительно поёт,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>
                <a:latin typeface="Georgia"/>
              </a:rPr>
              <a:t>Всех в концертный зал зовёт.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i="1" dirty="0">
                <a:latin typeface="Georgia"/>
              </a:rPr>
              <a:t>(Флейта)</a:t>
            </a:r>
            <a:endParaRPr lang="ru-RU" sz="24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700808"/>
            <a:ext cx="3575620" cy="3575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84440" y="1853208"/>
            <a:ext cx="3575620" cy="3575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84440" y="2014426"/>
            <a:ext cx="3575620" cy="3575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240025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800000"/>
      </a:hlink>
      <a:folHlink>
        <a:srgbClr val="D99694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699</TotalTime>
  <Words>478</Words>
  <Application>Microsoft Office PowerPoint</Application>
  <PresentationFormat>Экран (4:3)</PresentationFormat>
  <Paragraphs>104</Paragraphs>
  <Slides>21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Слайд 1</vt:lpstr>
      <vt:lpstr>Слайд 2</vt:lpstr>
      <vt:lpstr>                                                               струнные ДОМБРА</vt:lpstr>
      <vt:lpstr>струнные</vt:lpstr>
      <vt:lpstr>БАЛАЛАЙКА</vt:lpstr>
      <vt:lpstr>            духовые</vt:lpstr>
      <vt:lpstr>  духовые САКСАФОН</vt:lpstr>
      <vt:lpstr>МЕЛОДИКА</vt:lpstr>
      <vt:lpstr>              ФЛЕЙТА</vt:lpstr>
      <vt:lpstr>  ударно-клавишные РОЯЛЬ</vt:lpstr>
      <vt:lpstr>ПИАНИНО</vt:lpstr>
      <vt:lpstr> клавишно – язычковые</vt:lpstr>
      <vt:lpstr>ударные</vt:lpstr>
      <vt:lpstr>Слайд 14</vt:lpstr>
      <vt:lpstr>ударные</vt:lpstr>
      <vt:lpstr>                   БУБЕН</vt:lpstr>
      <vt:lpstr>ТРЕЩОТКА</vt:lpstr>
      <vt:lpstr>МАРАКАСЫ</vt:lpstr>
      <vt:lpstr>ТРЕУГОЛЬНИК</vt:lpstr>
      <vt:lpstr>Слайд 20</vt:lpstr>
      <vt:lpstr> СПАСИБО ЗА ВНИМАНИЕ 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Елена</dc:creator>
  <cp:lastModifiedBy>Admin</cp:lastModifiedBy>
  <cp:revision>52</cp:revision>
  <cp:lastPrinted>2016-09-14T09:40:51Z</cp:lastPrinted>
  <dcterms:created xsi:type="dcterms:W3CDTF">2013-07-29T17:42:42Z</dcterms:created>
  <dcterms:modified xsi:type="dcterms:W3CDTF">2021-01-19T17:20:06Z</dcterms:modified>
</cp:coreProperties>
</file>