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69" r:id="rId12"/>
    <p:sldId id="271" r:id="rId13"/>
    <p:sldId id="275" r:id="rId14"/>
    <p:sldId id="276" r:id="rId15"/>
    <p:sldId id="277" r:id="rId16"/>
    <p:sldId id="278" r:id="rId17"/>
    <p:sldId id="280" r:id="rId18"/>
    <p:sldId id="281" r:id="rId19"/>
    <p:sldId id="282" r:id="rId20"/>
    <p:sldId id="284" r:id="rId21"/>
    <p:sldId id="285" r:id="rId22"/>
    <p:sldId id="287" r:id="rId23"/>
    <p:sldId id="28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52" d="100"/>
          <a:sy n="52" d="100"/>
        </p:scale>
        <p:origin x="-1398" y="-4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0860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33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168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4710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5646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206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175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4661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3270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5869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9426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79FE8-18B7-4479-86EA-E5C7E3448828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EB254-21EA-4ED5-9F97-9D2CA670CF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2035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2509" y="1385010"/>
            <a:ext cx="8986982" cy="62331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МДОУ </a:t>
            </a:r>
            <a:r>
              <a:rPr lang="ru-RU" sz="3200" b="1" dirty="0" err="1" smtClean="0">
                <a:latin typeface="Georgia" pitchFamily="18" charset="0"/>
              </a:rPr>
              <a:t>д</a:t>
            </a:r>
            <a:r>
              <a:rPr lang="ru-RU" sz="3200" b="1" dirty="0" smtClean="0">
                <a:latin typeface="Georgia" pitchFamily="18" charset="0"/>
              </a:rPr>
              <a:t>/с </a:t>
            </a:r>
            <a:r>
              <a:rPr lang="ru-RU" sz="3200" b="1" dirty="0" smtClean="0">
                <a:latin typeface="Georgia" pitchFamily="18" charset="0"/>
              </a:rPr>
              <a:t> № 28</a:t>
            </a:r>
            <a:r>
              <a:rPr lang="ru-RU" sz="3200" b="1" dirty="0" smtClean="0">
                <a:latin typeface="Georgia" pitchFamily="18" charset="0"/>
              </a:rPr>
              <a:t/>
            </a:r>
            <a:br>
              <a:rPr lang="ru-RU" sz="3200" b="1" dirty="0" smtClean="0">
                <a:latin typeface="Georgia" pitchFamily="18" charset="0"/>
              </a:rPr>
            </a:br>
            <a:r>
              <a:rPr lang="ru-RU" sz="3200" b="1" dirty="0" smtClean="0">
                <a:latin typeface="Georgia" pitchFamily="18" charset="0"/>
              </a:rPr>
              <a:t>общеразвивающего вида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8903" y="2548730"/>
            <a:ext cx="9144000" cy="238902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Развивающая                        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предметно – пространственная среда (РППС) </a:t>
            </a:r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комбинированной разновозрастной группы</a:t>
            </a:r>
            <a:endParaRPr 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79404" y="4556749"/>
            <a:ext cx="3365770" cy="972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</a:p>
          <a:p>
            <a:pPr algn="ctr"/>
            <a:r>
              <a:rPr lang="ru-RU" sz="2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Пульбер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С.И.</a:t>
            </a: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1014" y="5532978"/>
            <a:ext cx="3365770" cy="972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Узловая,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2024г.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 descr="https://www.nmosktoday.ru/pictures/news/13969/picture-300h.jpg"/>
          <p:cNvPicPr>
            <a:picLocks noChangeAspect="1" noChangeArrowheads="1"/>
          </p:cNvPicPr>
          <p:nvPr/>
        </p:nvPicPr>
        <p:blipFill>
          <a:blip r:embed="rId3"/>
          <a:srcRect l="30367" r="30366"/>
          <a:stretch>
            <a:fillRect/>
          </a:stretch>
        </p:blipFill>
        <p:spPr bwMode="auto">
          <a:xfrm>
            <a:off x="0" y="0"/>
            <a:ext cx="1371600" cy="1644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583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0246" y="3734449"/>
            <a:ext cx="3616410" cy="21908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294" y="373152"/>
            <a:ext cx="4727250" cy="28638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0992" y="870624"/>
            <a:ext cx="2769108" cy="49705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8864" y="636577"/>
            <a:ext cx="2661210" cy="477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960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9604" y="1596280"/>
            <a:ext cx="63920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eorgia" pitchFamily="18" charset="0"/>
              </a:rPr>
              <a:t>«</a:t>
            </a:r>
            <a:r>
              <a:rPr lang="ru-RU" sz="4800" b="1" dirty="0" smtClean="0">
                <a:latin typeface="Georgia" pitchFamily="18" charset="0"/>
              </a:rPr>
              <a:t>Познавательное развитие» </a:t>
            </a:r>
            <a:endParaRPr lang="ru-RU" sz="4800" b="1" dirty="0"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969" y="694945"/>
            <a:ext cx="5023104" cy="513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262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1873" y="496389"/>
            <a:ext cx="102229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Центр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математического развития </a:t>
            </a:r>
            <a:endParaRPr lang="ru-RU" sz="28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Среди </a:t>
            </a:r>
            <a:r>
              <a:rPr lang="ru-RU" sz="2400" dirty="0" smtClean="0">
                <a:latin typeface="Georgia" pitchFamily="18" charset="0"/>
              </a:rPr>
              <a:t>задач по формированию элементарных математических знаний детей следует выделить главные, а именно</a:t>
            </a:r>
            <a:r>
              <a:rPr lang="ru-RU" sz="2400" dirty="0" smtClean="0">
                <a:latin typeface="Georgia" pitchFamily="18" charset="0"/>
              </a:rPr>
              <a:t>:</a:t>
            </a:r>
          </a:p>
          <a:p>
            <a:r>
              <a:rPr lang="ru-RU" sz="2400" dirty="0" smtClean="0">
                <a:latin typeface="Georgia" pitchFamily="18" charset="0"/>
              </a:rPr>
              <a:t> </a:t>
            </a:r>
            <a:r>
              <a:rPr lang="ru-RU" sz="2400" dirty="0" smtClean="0">
                <a:latin typeface="Georgia" pitchFamily="18" charset="0"/>
              </a:rPr>
              <a:t>*приобретение знаний о множестве, числе, величине, форме, пространстве и времени как основах математического развития; *формирование широкой начальной ориентации в количественных, пространственных и временных отношениях окружающей действительности;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*</a:t>
            </a:r>
            <a:r>
              <a:rPr lang="ru-RU" sz="2400" dirty="0" smtClean="0">
                <a:latin typeface="Georgia" pitchFamily="18" charset="0"/>
              </a:rPr>
              <a:t>формирование навыков и умений в счете, вычислениях, измерении, моделировании, обще учебных умений;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*</a:t>
            </a:r>
            <a:r>
              <a:rPr lang="ru-RU" sz="2400" dirty="0" smtClean="0">
                <a:latin typeface="Georgia" pitchFamily="18" charset="0"/>
              </a:rPr>
              <a:t>овладение математической терминологией;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*</a:t>
            </a:r>
            <a:r>
              <a:rPr lang="ru-RU" sz="2400" dirty="0" smtClean="0">
                <a:latin typeface="Georgia" pitchFamily="18" charset="0"/>
              </a:rPr>
              <a:t>развитие познавательных интересов и способностей, логического мышления,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*</a:t>
            </a:r>
            <a:r>
              <a:rPr lang="ru-RU" sz="2400" dirty="0" smtClean="0">
                <a:latin typeface="Georgia" pitchFamily="18" charset="0"/>
              </a:rPr>
              <a:t>общее интеллектуальное развитие ребенка. </a:t>
            </a:r>
            <a:endParaRPr lang="ru-RU" sz="2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49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5943" y="0"/>
            <a:ext cx="1238794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3393" y="553052"/>
            <a:ext cx="3493008" cy="26197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93" y="3529584"/>
            <a:ext cx="3218688" cy="24140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0047" y="384048"/>
            <a:ext cx="3828289" cy="287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05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3232" y="339634"/>
            <a:ext cx="1084478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Центр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конструктивной деятельности </a:t>
            </a:r>
            <a:endParaRPr lang="ru-RU" sz="28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Цель</a:t>
            </a:r>
            <a:r>
              <a:rPr lang="ru-RU" sz="2400" dirty="0" smtClean="0">
                <a:latin typeface="Georgia" pitchFamily="18" charset="0"/>
              </a:rPr>
              <a:t>: развитие познавательных и творческих способностей у детей дошкольного возраста в процессе конструктивной деятельности. Задачи: 1.Способствовать развитию у детей интереса к конструктивной деятельности;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2.Сформировать </a:t>
            </a:r>
            <a:r>
              <a:rPr lang="ru-RU" sz="2400" dirty="0" smtClean="0">
                <a:latin typeface="Georgia" pitchFamily="18" charset="0"/>
              </a:rPr>
              <a:t>у дошкольников познавательную и исследовательскую активность, стремление к умственной деятельности;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3.Приобщить </a:t>
            </a:r>
            <a:r>
              <a:rPr lang="ru-RU" sz="2400" dirty="0" smtClean="0">
                <a:latin typeface="Georgia" pitchFamily="18" charset="0"/>
              </a:rPr>
              <a:t>детей к миру технического и художественного изобретательства;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4</a:t>
            </a:r>
            <a:r>
              <a:rPr lang="ru-RU" sz="2400" dirty="0" smtClean="0">
                <a:latin typeface="Georgia" pitchFamily="18" charset="0"/>
              </a:rPr>
              <a:t>. Развивать эстетический вкус. </a:t>
            </a:r>
            <a:endParaRPr lang="ru-RU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В </a:t>
            </a:r>
            <a:r>
              <a:rPr lang="ru-RU" sz="2400" dirty="0" smtClean="0">
                <a:latin typeface="Georgia" pitchFamily="18" charset="0"/>
              </a:rPr>
              <a:t>центре конструирования разнообразные виды конструктора, мелкие игрушки для обыгрывания построек, образцы построек, природный и разнообразный полифункциональный </a:t>
            </a:r>
            <a:r>
              <a:rPr lang="ru-RU" sz="2400" dirty="0" smtClean="0">
                <a:latin typeface="Georgia" pitchFamily="18" charset="0"/>
              </a:rPr>
              <a:t>материал.</a:t>
            </a:r>
            <a:endParaRPr lang="ru-RU" sz="2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03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9616" y="441541"/>
            <a:ext cx="3688079" cy="27660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2414" y="3566160"/>
            <a:ext cx="3583089" cy="256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8191" y="3547872"/>
            <a:ext cx="3511296" cy="2633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8608" y="448885"/>
            <a:ext cx="3644303" cy="2733227"/>
          </a:xfrm>
          <a:prstGeom prst="rect">
            <a:avLst/>
          </a:prstGeom>
        </p:spPr>
      </p:pic>
      <p:sp>
        <p:nvSpPr>
          <p:cNvPr id="7" name="Выноска с четырьмя стрелками 6"/>
          <p:cNvSpPr/>
          <p:nvPr/>
        </p:nvSpPr>
        <p:spPr>
          <a:xfrm>
            <a:off x="5157216" y="2761488"/>
            <a:ext cx="1353312" cy="1316736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28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7824" y="280852"/>
            <a:ext cx="1078992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Центр 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патриотического воспитания </a:t>
            </a: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Цель</a:t>
            </a:r>
            <a:r>
              <a:rPr lang="ru-RU" sz="2000" dirty="0" smtClean="0">
                <a:latin typeface="Georgia" pitchFamily="18" charset="0"/>
              </a:rPr>
              <a:t>: создание условий для становления основ патриотического сознания детей, возможности позитивной социализации ребенка, его всестороннего личностного, морально - нравственного и познавательного развития, развития инициативы и творческих способностей на основе соответствующих дошкольному возрасту видов деятельности. Задачи: </a:t>
            </a:r>
            <a:endParaRPr lang="ru-RU" sz="2000" dirty="0" smtClean="0"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Georgia" pitchFamily="18" charset="0"/>
              </a:rPr>
              <a:t>формировать </a:t>
            </a:r>
            <a:r>
              <a:rPr lang="ru-RU" sz="2000" dirty="0" smtClean="0">
                <a:latin typeface="Georgia" pitchFamily="18" charset="0"/>
              </a:rPr>
              <a:t>у детей чувство привязанности к своей семье, дому, детскому саду, селу, стране; </a:t>
            </a:r>
            <a:endParaRPr lang="ru-RU" sz="2000" dirty="0" smtClean="0"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Georgia" pitchFamily="18" charset="0"/>
              </a:rPr>
              <a:t>- </a:t>
            </a:r>
            <a:r>
              <a:rPr lang="ru-RU" sz="2000" dirty="0" smtClean="0">
                <a:latin typeface="Georgia" pitchFamily="18" charset="0"/>
              </a:rPr>
              <a:t>формировать представление о России как о родной стране, о Москве - как о столице России</a:t>
            </a:r>
            <a:r>
              <a:rPr lang="ru-RU" sz="2000" dirty="0" smtClean="0">
                <a:latin typeface="Georgia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-ознакомить детей с символами родного города, государства</a:t>
            </a:r>
            <a:r>
              <a:rPr lang="ru-RU" sz="2000" dirty="0" smtClean="0">
                <a:latin typeface="Georgia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- развитие интереса к русской и другим народным традициям , культуре, национальным костюмам и промыслам</a:t>
            </a:r>
            <a:r>
              <a:rPr lang="ru-RU" sz="2000" dirty="0" smtClean="0">
                <a:latin typeface="Georgia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- воспитывать гражданско-патриотические чувства через изучение государственной символики России; </a:t>
            </a:r>
            <a:endParaRPr lang="ru-RU" sz="2000" dirty="0" smtClean="0"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Georgia" pitchFamily="18" charset="0"/>
              </a:rPr>
              <a:t>- </a:t>
            </a:r>
            <a:r>
              <a:rPr lang="ru-RU" sz="2000" dirty="0" smtClean="0">
                <a:latin typeface="Georgia" pitchFamily="18" charset="0"/>
              </a:rPr>
              <a:t>воспитывать бережное отношение к природе, ко всему живому; </a:t>
            </a:r>
            <a:endParaRPr lang="ru-RU" sz="2000" dirty="0" smtClean="0"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Georgia" pitchFamily="18" charset="0"/>
              </a:rPr>
              <a:t>- </a:t>
            </a:r>
            <a:r>
              <a:rPr lang="ru-RU" sz="2000" dirty="0" smtClean="0">
                <a:latin typeface="Georgia" pitchFamily="18" charset="0"/>
              </a:rPr>
              <a:t>воспитывать уважение и интерес к культурному прошлому </a:t>
            </a:r>
            <a:r>
              <a:rPr lang="ru-RU" sz="2000" dirty="0" smtClean="0">
                <a:latin typeface="Georgia" pitchFamily="18" charset="0"/>
              </a:rPr>
              <a:t>России.</a:t>
            </a:r>
            <a:endParaRPr lang="ru-RU" sz="20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90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15"/>
          <a:stretch>
            <a:fillRect/>
          </a:stretch>
        </p:blipFill>
        <p:spPr>
          <a:xfrm>
            <a:off x="4136917" y="2157984"/>
            <a:ext cx="3667280" cy="32288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607"/>
          <a:stretch>
            <a:fillRect/>
          </a:stretch>
        </p:blipFill>
        <p:spPr>
          <a:xfrm>
            <a:off x="530352" y="841248"/>
            <a:ext cx="3149381" cy="30130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4043" y="1426464"/>
            <a:ext cx="3227397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69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14184" y="337021"/>
            <a:ext cx="6212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Центр книги и настольных игр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3424" y="2121408"/>
            <a:ext cx="3802821" cy="28521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29599" y="993208"/>
            <a:ext cx="3127249" cy="23454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11312" y="3641160"/>
            <a:ext cx="3078693" cy="23090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768" y="1115568"/>
            <a:ext cx="2261367" cy="344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46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5398" y="1588443"/>
            <a:ext cx="47418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Georgia" pitchFamily="18" charset="0"/>
              </a:rPr>
              <a:t>«</a:t>
            </a:r>
            <a:r>
              <a:rPr lang="ru-RU" sz="4000" b="1" dirty="0" err="1" smtClean="0">
                <a:latin typeface="Georgia" pitchFamily="18" charset="0"/>
              </a:rPr>
              <a:t>Художестенно</a:t>
            </a:r>
            <a:r>
              <a:rPr lang="ru-RU" sz="4000" b="1" dirty="0" smtClean="0">
                <a:latin typeface="Georgia" pitchFamily="18" charset="0"/>
              </a:rPr>
              <a:t> – эстетическое развитие» </a:t>
            </a:r>
            <a:endParaRPr lang="ru-RU" sz="4000" b="1" dirty="0">
              <a:latin typeface="Georgia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3738" y="0"/>
            <a:ext cx="5954486" cy="545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248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8094"/>
            <a:ext cx="12286034" cy="69260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6888" y="932688"/>
            <a:ext cx="8800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Развивающая предметно-пространственная среда (РППС)-</a:t>
            </a:r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часть образовательной среды, представленная специально организованным пространством (помещениями, участком и т. п.), материалами, оборудованием и инвентарем, для развития детей дошкольного возраста в соответствии с особенностями каждого возрастного этапа, охраны и укрепления их здоровья, учёта особенностей и коррекции недостатков их развития».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01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7520" y="3785616"/>
            <a:ext cx="3253755" cy="24403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59168" y="3368688"/>
            <a:ext cx="3428139" cy="2571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4848" y="738912"/>
            <a:ext cx="3047787" cy="2285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0699" y="781796"/>
            <a:ext cx="3663717" cy="27477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6967728" cy="713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Центр театрализованных игр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0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133" y="313509"/>
            <a:ext cx="35139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Центр музыки: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Фонотека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записями детских песен, звуками природы. Детские музыкальные инструменты,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атрибуты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помогают развить у дошкольников фантазию, речь, дикцию и выразительность.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4622" y="709105"/>
            <a:ext cx="3498891" cy="3257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7566" y="1828369"/>
            <a:ext cx="3498891" cy="325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31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3056" y="475488"/>
            <a:ext cx="4086953" cy="30652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1473" y="1974403"/>
            <a:ext cx="3629520" cy="27221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1137" y="3777667"/>
            <a:ext cx="3205200" cy="24039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8640" y="475488"/>
            <a:ext cx="6089904" cy="713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Центр </a:t>
            </a:r>
            <a:r>
              <a:rPr lang="ru-RU" sz="2800" b="1" dirty="0" err="1" smtClean="0">
                <a:solidFill>
                  <a:srgbClr val="FF0000"/>
                </a:solidFill>
                <a:latin typeface="Georgia" pitchFamily="18" charset="0"/>
              </a:rPr>
              <a:t>изодеятельности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08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365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88340" y="2665379"/>
            <a:ext cx="1293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8674" name="Picture 2" descr="https://cf2.ppt-online.org/files2/slide/8/8lq16mM9JsodaiNF0VbRBIvK5H7Yz2pU4QgDfh/slid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6384" y="457200"/>
            <a:ext cx="3419856" cy="3438144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Развивающая предметно-пространственная среда (РППС) должна быть: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8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064" y="0"/>
            <a:ext cx="1220506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7068" y="908991"/>
            <a:ext cx="860798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</a:rPr>
              <a:t>              </a:t>
            </a: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Центры в группах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по образовательным      областям,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в соответствии </a:t>
            </a:r>
            <a:endParaRPr lang="ru-RU" sz="4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с </a:t>
            </a: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ФГОС ДОО (ФОП)</a:t>
            </a:r>
            <a:endParaRPr lang="ru-RU" sz="4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33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3091" y="141514"/>
            <a:ext cx="5713317" cy="57051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" y="418481"/>
            <a:ext cx="5120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FF0000"/>
              </a:solidFill>
              <a:latin typeface="Georgia" pitchFamily="18" charset="0"/>
            </a:endParaRPr>
          </a:p>
          <a:p>
            <a:pPr marL="342900" indent="-342900" algn="ctr">
              <a:buAutoNum type="arabicPeriod"/>
            </a:pPr>
            <a:endParaRPr lang="ru-RU" dirty="0" smtClean="0"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atin typeface="Georgia" pitchFamily="18" charset="0"/>
              </a:rPr>
              <a:t> </a:t>
            </a:r>
            <a:r>
              <a:rPr lang="ru-RU" sz="3600" b="1" dirty="0" smtClean="0">
                <a:latin typeface="Georgia" pitchFamily="18" charset="0"/>
              </a:rPr>
              <a:t>«Социально – </a:t>
            </a:r>
          </a:p>
          <a:p>
            <a:pPr algn="ctr"/>
            <a:endParaRPr lang="ru-RU" sz="3600" b="1" dirty="0" smtClean="0">
              <a:latin typeface="Georgia" pitchFamily="18" charset="0"/>
            </a:endParaRPr>
          </a:p>
          <a:p>
            <a:pPr algn="ctr"/>
            <a:r>
              <a:rPr lang="ru-RU" sz="3600" b="1" dirty="0" smtClean="0">
                <a:latin typeface="Georgia" pitchFamily="18" charset="0"/>
              </a:rPr>
              <a:t>коммуникативное </a:t>
            </a:r>
          </a:p>
          <a:p>
            <a:pPr algn="ctr"/>
            <a:endParaRPr lang="ru-RU" sz="3600" b="1" dirty="0" smtClean="0">
              <a:latin typeface="Georgia" pitchFamily="18" charset="0"/>
            </a:endParaRPr>
          </a:p>
          <a:p>
            <a:pPr algn="ctr"/>
            <a:r>
              <a:rPr lang="ru-RU" sz="3600" b="1" dirty="0" smtClean="0">
                <a:latin typeface="Georgia" pitchFamily="18" charset="0"/>
              </a:rPr>
              <a:t>развитие» </a:t>
            </a:r>
            <a:endParaRPr lang="ru-RU" sz="36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750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10838"/>
            <a:ext cx="12192000" cy="69688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6217" y="240672"/>
            <a:ext cx="10474407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      </a:t>
            </a:r>
            <a:r>
              <a:rPr lang="ru-RU" sz="2400" b="1" dirty="0" smtClean="0">
                <a:solidFill>
                  <a:srgbClr val="FF0000"/>
                </a:solidFill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Центры </a:t>
            </a: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безопасности </a:t>
            </a: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endParaRPr lang="ru-RU" sz="2400" b="1" dirty="0">
              <a:solidFill>
                <a:srgbClr val="FF0000"/>
              </a:solidFill>
            </a:endParaRPr>
          </a:p>
          <a:p>
            <a:endParaRPr lang="ru-RU" dirty="0" smtClean="0"/>
          </a:p>
          <a:p>
            <a:r>
              <a:rPr lang="ru-RU" sz="2400" dirty="0" smtClean="0">
                <a:latin typeface="Georgia" pitchFamily="18" charset="0"/>
              </a:rPr>
              <a:t>Цель: формирование основ безопасности собственной жизнедеятельности и формирование предпосылок экологического сознания (безопасности окружающего мира) через решение следующих задач:</a:t>
            </a:r>
          </a:p>
          <a:p>
            <a:r>
              <a:rPr lang="ru-RU" sz="2400" dirty="0" smtClean="0">
                <a:latin typeface="Georgia" pitchFamily="18" charset="0"/>
              </a:rPr>
              <a:t> *формирование представлений об опасных для человека и окружающего мира природы ситуациях и способах поведения в них; </a:t>
            </a:r>
          </a:p>
          <a:p>
            <a:r>
              <a:rPr lang="ru-RU" sz="2400" dirty="0" smtClean="0">
                <a:latin typeface="Georgia" pitchFamily="18" charset="0"/>
              </a:rPr>
              <a:t>*приобщение к правилам безопасного для человека и окружающего мира природы поведения;</a:t>
            </a:r>
          </a:p>
          <a:p>
            <a:r>
              <a:rPr lang="ru-RU" sz="2400" dirty="0" smtClean="0">
                <a:latin typeface="Georgia" pitchFamily="18" charset="0"/>
              </a:rPr>
              <a:t> *передачу детям знаний о правилах безопасности дорожного движения в качестве пешехода и пассажира транспортного средства; </a:t>
            </a:r>
          </a:p>
          <a:p>
            <a:r>
              <a:rPr lang="ru-RU" sz="2400" dirty="0" smtClean="0">
                <a:latin typeface="Georgia" pitchFamily="18" charset="0"/>
              </a:rPr>
              <a:t>*формирование осторожного и осмотрительного отношения к потенциально опасным для человека и окружающего мира природы ситуациям.</a:t>
            </a:r>
            <a:endParaRPr lang="ru-RU" sz="2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028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0800" y="329185"/>
            <a:ext cx="3578059" cy="26835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9014" y="3302399"/>
            <a:ext cx="4066902" cy="30501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7648" y="3357264"/>
            <a:ext cx="3860628" cy="28954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6015" y="316205"/>
            <a:ext cx="3673457" cy="2755093"/>
          </a:xfrm>
          <a:prstGeom prst="rect">
            <a:avLst/>
          </a:prstGeom>
        </p:spPr>
      </p:pic>
      <p:sp>
        <p:nvSpPr>
          <p:cNvPr id="9" name="Выноска с четырьмя стрелками 8"/>
          <p:cNvSpPr/>
          <p:nvPr/>
        </p:nvSpPr>
        <p:spPr>
          <a:xfrm>
            <a:off x="5010912" y="2450592"/>
            <a:ext cx="1463040" cy="1371600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89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95943"/>
            <a:ext cx="12192000" cy="70539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88376" y="0"/>
            <a:ext cx="529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Центр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труда, уголок дежурств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9219" y="658368"/>
            <a:ext cx="3643664" cy="27327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9151" y="1986142"/>
            <a:ext cx="3219345" cy="24145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4880" y="3734350"/>
            <a:ext cx="3014738" cy="22610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13649" y="1312593"/>
            <a:ext cx="2414790" cy="366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230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728908"/>
            <a:ext cx="106801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Центр сюжетно – ролевых игр </a:t>
            </a:r>
            <a:endParaRPr lang="ru-RU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sz="2800" dirty="0" smtClean="0">
                <a:latin typeface="Georgia" pitchFamily="18" charset="0"/>
              </a:rPr>
              <a:t>Задачи</a:t>
            </a:r>
            <a:r>
              <a:rPr lang="ru-RU" sz="2800" dirty="0" smtClean="0">
                <a:latin typeface="Georgia" pitchFamily="18" charset="0"/>
              </a:rPr>
              <a:t>: </a:t>
            </a:r>
            <a:endParaRPr lang="ru-RU" sz="2800" dirty="0" smtClean="0">
              <a:latin typeface="Georgia" pitchFamily="18" charset="0"/>
            </a:endParaRPr>
          </a:p>
          <a:p>
            <a:r>
              <a:rPr lang="ru-RU" sz="2800" dirty="0" smtClean="0">
                <a:latin typeface="Georgia" pitchFamily="18" charset="0"/>
              </a:rPr>
              <a:t>*</a:t>
            </a:r>
            <a:r>
              <a:rPr lang="ru-RU" sz="2800" dirty="0" smtClean="0">
                <a:latin typeface="Georgia" pitchFamily="18" charset="0"/>
              </a:rPr>
              <a:t>развивать умение самостоятельно выбирать тему для игры; развивать сюжет на основе знаний, полученных при восприятии окружающего, из литературных произведений, во время просмотра телевизионных передач; </a:t>
            </a:r>
            <a:endParaRPr lang="ru-RU" sz="2800" dirty="0" smtClean="0">
              <a:latin typeface="Georgia" pitchFamily="18" charset="0"/>
            </a:endParaRPr>
          </a:p>
          <a:p>
            <a:r>
              <a:rPr lang="ru-RU" sz="2800" dirty="0" smtClean="0">
                <a:latin typeface="Georgia" pitchFamily="18" charset="0"/>
              </a:rPr>
              <a:t>*</a:t>
            </a:r>
            <a:r>
              <a:rPr lang="ru-RU" sz="2800" dirty="0" smtClean="0">
                <a:latin typeface="Georgia" pitchFamily="18" charset="0"/>
              </a:rPr>
              <a:t>учить согласовывать тему для начала игры, распределять роли, подготавливать необходимые условия; </a:t>
            </a:r>
            <a:endParaRPr lang="ru-RU" sz="2800" dirty="0" smtClean="0">
              <a:latin typeface="Georgia" pitchFamily="18" charset="0"/>
            </a:endParaRPr>
          </a:p>
          <a:p>
            <a:r>
              <a:rPr lang="ru-RU" sz="2800" dirty="0" smtClean="0">
                <a:latin typeface="Georgia" pitchFamily="18" charset="0"/>
              </a:rPr>
              <a:t>*</a:t>
            </a:r>
            <a:r>
              <a:rPr lang="ru-RU" sz="2800" dirty="0" smtClean="0">
                <a:latin typeface="Georgia" pitchFamily="18" charset="0"/>
              </a:rPr>
              <a:t>учить коллективно возводить постройки, необходимые для игры, совместно планировать предстоящую работу, сообща выполнять задуманное; </a:t>
            </a:r>
            <a:endParaRPr lang="ru-RU" sz="2800" dirty="0" smtClean="0">
              <a:latin typeface="Georgia" pitchFamily="18" charset="0"/>
            </a:endParaRPr>
          </a:p>
          <a:p>
            <a:r>
              <a:rPr lang="ru-RU" sz="2800" dirty="0" smtClean="0">
                <a:latin typeface="Georgia" pitchFamily="18" charset="0"/>
              </a:rPr>
              <a:t>*</a:t>
            </a:r>
            <a:r>
              <a:rPr lang="ru-RU" sz="2800" dirty="0" smtClean="0">
                <a:latin typeface="Georgia" pitchFamily="18" charset="0"/>
              </a:rPr>
              <a:t>развивать умение использовать предметы-заместители.</a:t>
            </a:r>
            <a:endParaRPr lang="ru-RU" sz="28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0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654</Words>
  <Application>Microsoft Office PowerPoint</Application>
  <PresentationFormat>Произвольный</PresentationFormat>
  <Paragraphs>65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МДОУ д/с  № 28 общеразвивающего вида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 д/с 28 общеразвивающего вида</dc:title>
  <dc:creator>Пользователь</dc:creator>
  <cp:lastModifiedBy>User</cp:lastModifiedBy>
  <cp:revision>17</cp:revision>
  <dcterms:created xsi:type="dcterms:W3CDTF">2024-01-31T08:12:20Z</dcterms:created>
  <dcterms:modified xsi:type="dcterms:W3CDTF">2024-01-31T11:43:33Z</dcterms:modified>
</cp:coreProperties>
</file>